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330" r:id="rId4"/>
    <p:sldId id="331" r:id="rId5"/>
    <p:sldId id="332" r:id="rId6"/>
    <p:sldId id="333" r:id="rId7"/>
    <p:sldId id="310" r:id="rId8"/>
    <p:sldId id="320" r:id="rId9"/>
    <p:sldId id="321" r:id="rId10"/>
    <p:sldId id="322" r:id="rId11"/>
    <p:sldId id="323" r:id="rId12"/>
    <p:sldId id="324" r:id="rId13"/>
    <p:sldId id="325" r:id="rId14"/>
    <p:sldId id="326" r:id="rId15"/>
    <p:sldId id="327" r:id="rId16"/>
    <p:sldId id="328" r:id="rId17"/>
    <p:sldId id="329" r:id="rId18"/>
  </p:sldIdLst>
  <p:sldSz cx="9144000" cy="5143500" type="screen16x9"/>
  <p:notesSz cx="6858000" cy="9144000"/>
  <p:embeddedFontLst>
    <p:embeddedFont>
      <p:font typeface="BM JUA OTF" panose="020B0600000101010101" charset="-127"/>
      <p:regular r:id="rId21"/>
    </p:embeddedFont>
    <p:embeddedFont>
      <p:font typeface="D2Coding" panose="020B0609020101020101" pitchFamily="49" charset="-127"/>
      <p:regular r:id="rId22"/>
      <p:bold r:id="rId23"/>
    </p:embeddedFont>
    <p:embeddedFont>
      <p:font typeface="Malgun Gothic" panose="020B0503020000020004" pitchFamily="50" charset="-127"/>
      <p:regular r:id="rId24"/>
      <p:bold r:id="rId25"/>
    </p:embeddedFont>
    <p:embeddedFont>
      <p:font typeface="Bigshot One" panose="020B0600000101010101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Georgia" panose="02040502050405020303" pitchFamily="18" charset="0"/>
      <p:regular r:id="rId31"/>
      <p:bold r:id="rId32"/>
      <p:italic r:id="rId33"/>
      <p:boldItalic r:id="rId34"/>
    </p:embeddedFont>
    <p:embeddedFont>
      <p:font typeface="Nunito" pitchFamily="2" charset="0"/>
      <p:regular r:id="rId35"/>
      <p:bold r:id="rId36"/>
      <p:italic r:id="rId37"/>
      <p:boldItalic r:id="rId38"/>
    </p:embeddedFont>
    <p:embeddedFont>
      <p:font typeface="Roboto Condensed Light" panose="02000000000000000000" pitchFamily="2" charset="0"/>
      <p:regular r:id="rId39"/>
      <p: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CA138E-0E33-4D1C-A45A-2F143132F184}">
  <a:tblStyle styleId="{1DCA138E-0E33-4D1C-A45A-2F143132F1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39" d="100"/>
          <a:sy n="139" d="100"/>
        </p:scale>
        <p:origin x="-1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385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5E30098-85A7-4990-BA63-6401FDE255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21BF0A8-A2FF-4438-AA70-0CCCC1996C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2DE75C-D76B-447C-8317-58F045462BDF}" type="datetimeFigureOut">
              <a:rPr lang="ko-KR" altLang="en-US" smtClean="0"/>
              <a:t>2022-01-11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1A4244-FC6A-442E-B552-646DEE8A70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C855E-8BBB-4B07-93AB-55889D4C89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150F7-2219-4FAD-A4A6-D62172177A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6807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f08aea85b7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f08aea85b7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3508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9483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46781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6721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30026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42837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507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1572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0615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0623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254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0942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2202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976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8791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>
            <a:stCxn id="11" idx="1"/>
          </p:cNvCxnSpPr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rot="10800000">
            <a:off x="1273125" y="388892"/>
            <a:ext cx="8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 rot="10800000">
            <a:off x="1483650" y="388892"/>
            <a:ext cx="8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6;p2"/>
          <p:cNvCxnSpPr/>
          <p:nvPr/>
        </p:nvCxnSpPr>
        <p:spPr>
          <a:xfrm rot="10800000">
            <a:off x="1694175" y="388892"/>
            <a:ext cx="8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13100" y="1225950"/>
            <a:ext cx="5792100" cy="26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igshot One"/>
              <a:buNone/>
              <a:defRPr sz="7700">
                <a:latin typeface="Bigshot One"/>
                <a:ea typeface="Bigshot One"/>
                <a:cs typeface="Bigshot One"/>
                <a:sym typeface="Bigshot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5364400" y="3594700"/>
            <a:ext cx="2973000" cy="9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4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4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32" name="Google Shape;32;p4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14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4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1426675" y="1953622"/>
            <a:ext cx="2505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title" idx="2"/>
          </p:nvPr>
        </p:nvSpPr>
        <p:spPr>
          <a:xfrm>
            <a:off x="5211701" y="1953622"/>
            <a:ext cx="2505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subTitle" idx="1"/>
          </p:nvPr>
        </p:nvSpPr>
        <p:spPr>
          <a:xfrm>
            <a:off x="4998950" y="2581475"/>
            <a:ext cx="29313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3"/>
          </p:nvPr>
        </p:nvSpPr>
        <p:spPr>
          <a:xfrm>
            <a:off x="1213900" y="2581475"/>
            <a:ext cx="29313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11" name="Google Shape;111;p14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7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27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27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35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0" r:id="rId4"/>
    <p:sldLayoutId id="214748367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namu.wiki/w/Alpine%20Linux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 txBox="1">
            <a:spLocks noGrp="1"/>
          </p:cNvSpPr>
          <p:nvPr>
            <p:ph type="ctrTitle"/>
          </p:nvPr>
        </p:nvSpPr>
        <p:spPr>
          <a:xfrm>
            <a:off x="713100" y="1225950"/>
            <a:ext cx="5792100" cy="26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Docker </a:t>
            </a:r>
            <a:br>
              <a:rPr lang="en-US" dirty="0"/>
            </a:br>
            <a:r>
              <a:rPr lang="en-US" dirty="0"/>
              <a:t>Kubernetes</a:t>
            </a:r>
            <a:endParaRPr dirty="0"/>
          </a:p>
        </p:txBody>
      </p:sp>
      <p:pic>
        <p:nvPicPr>
          <p:cNvPr id="1026" name="Picture 2" descr="Docker-Logo_Horizontel_279x131">
            <a:extLst>
              <a:ext uri="{FF2B5EF4-FFF2-40B4-BE49-F238E27FC236}">
                <a16:creationId xmlns:a16="http://schemas.microsoft.com/office/drawing/2014/main" id="{0B98732A-B1F7-9B46-8042-1A6D16B61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8289" y="908050"/>
            <a:ext cx="3543300" cy="166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uberneteslogo">
            <a:extLst>
              <a:ext uri="{FF2B5EF4-FFF2-40B4-BE49-F238E27FC236}">
                <a16:creationId xmlns:a16="http://schemas.microsoft.com/office/drawing/2014/main" id="{C40ADF9E-73F4-4A41-972F-E7954B8E4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949" y="1803507"/>
            <a:ext cx="3048000" cy="231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컨테이너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실행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E695207-4EDF-499C-90C0-95FA527C3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020" y="1017600"/>
            <a:ext cx="6537960" cy="376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788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A64A761-BDFD-4415-870B-BE9B61486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7884"/>
            <a:ext cx="3888576" cy="2692091"/>
          </a:xfrm>
          <a:prstGeom prst="rect">
            <a:avLst/>
          </a:prstGeom>
        </p:spPr>
      </p:pic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컨테이너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실행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BAF16F8-BBE2-47A0-93B8-DC70F4864D2E}"/>
              </a:ext>
            </a:extLst>
          </p:cNvPr>
          <p:cNvGrpSpPr/>
          <p:nvPr/>
        </p:nvGrpSpPr>
        <p:grpSpPr>
          <a:xfrm>
            <a:off x="3446754" y="1182829"/>
            <a:ext cx="5508651" cy="3118104"/>
            <a:chOff x="3446754" y="1182829"/>
            <a:chExt cx="5508651" cy="311810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59D142C-12BF-4164-94F0-FFE119434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46755" y="1182829"/>
              <a:ext cx="5508650" cy="3118104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78DFF02-9462-422A-818E-C5FFBED87A99}"/>
                </a:ext>
              </a:extLst>
            </p:cNvPr>
            <p:cNvSpPr/>
            <p:nvPr/>
          </p:nvSpPr>
          <p:spPr>
            <a:xfrm>
              <a:off x="3446754" y="1404814"/>
              <a:ext cx="1047521" cy="2017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3D24733-B971-4317-BD72-C9CE3390FDB8}"/>
                </a:ext>
              </a:extLst>
            </p:cNvPr>
            <p:cNvSpPr/>
            <p:nvPr/>
          </p:nvSpPr>
          <p:spPr>
            <a:xfrm>
              <a:off x="4696434" y="1606520"/>
              <a:ext cx="4122954" cy="29086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4005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컨테이너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실행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AB01A23-EC00-4466-8F89-65C7F600E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6688"/>
            <a:ext cx="3436953" cy="144884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0A83AB3-4E9B-4BA4-BF32-BFFD74900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2129" y="1229868"/>
            <a:ext cx="5783275" cy="327355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B6EACF1-65D4-44CE-94AB-70CB89C9CB6B}"/>
              </a:ext>
            </a:extLst>
          </p:cNvPr>
          <p:cNvSpPr/>
          <p:nvPr/>
        </p:nvSpPr>
        <p:spPr>
          <a:xfrm>
            <a:off x="4443984" y="1952244"/>
            <a:ext cx="4434840" cy="3246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969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Nginx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컨테이너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 run/stop/restart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39832-8959-4C68-9C6F-851FE76F4488}"/>
              </a:ext>
            </a:extLst>
          </p:cNvPr>
          <p:cNvSpPr txBox="1"/>
          <p:nvPr/>
        </p:nvSpPr>
        <p:spPr>
          <a:xfrm>
            <a:off x="720000" y="1193292"/>
            <a:ext cx="7395300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run --name my-nginx -d nginx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Unable to find image '</a:t>
            </a:r>
            <a:r>
              <a:rPr lang="en-US" altLang="ko-KR" sz="11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nginx:latest</a:t>
            </a:r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' locally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latest: Pulling from library/nginx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a2abf6c4d29d: Pull complete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a9edb18cadd1: Pull complete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589b7251471a: Pull complete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186b1aaa4aa6: Pull complete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b4df32aa5a72: Pull complete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a0bcbecc962e: Pull complete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Digest: sha256:0d17b565c37bcbd895e9d92315a05c1c3c9a29f762b011a10c54a66cd53c9b31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Status: Downloaded newer image for </a:t>
            </a:r>
            <a:r>
              <a:rPr lang="en-US" altLang="ko-KR" sz="11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nginx:latest</a:t>
            </a:r>
            <a:endParaRPr lang="en-US" altLang="ko-KR" sz="11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28617e6e7e4ca2dc5f264c55f7e6855bfdaa12b1047943e921c4b4a7f5570dfb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stop my-nginx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my-nginx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</a:t>
            </a:r>
            <a:r>
              <a:rPr lang="ko-KR" altLang="en-US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restart</a:t>
            </a:r>
            <a:r>
              <a:rPr lang="ko-KR" altLang="en-US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my-nginx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my-nginx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</a:t>
            </a:r>
            <a:r>
              <a:rPr lang="ko-KR" altLang="en-US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1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ps</a:t>
            </a:r>
            <a:endParaRPr lang="en-US" altLang="ko-KR" sz="1100" dirty="0">
              <a:solidFill>
                <a:srgbClr val="FF0000"/>
              </a:solidFill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CONTAINER ID   IMAGE     COMMAND                  CREATED         STATUS         PORTS     NAMES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2ac80ecd3b3a   nginx     "/docker-</a:t>
            </a:r>
            <a:r>
              <a:rPr lang="en-US" altLang="ko-KR" sz="11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entrypoint</a:t>
            </a:r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.…"   5 seconds ago   Up 7 seconds   </a:t>
            </a:r>
            <a:r>
              <a:rPr lang="en-US" altLang="ko-KR" sz="11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80</a:t>
            </a:r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/</a:t>
            </a:r>
            <a:r>
              <a:rPr lang="en-US" altLang="ko-KR" sz="11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tcp</a:t>
            </a:r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    my-nginx</a:t>
            </a:r>
            <a:endParaRPr lang="ko-KR" altLang="en-US" sz="11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A92827C-A274-4D66-B282-1B0A026A26EB}"/>
              </a:ext>
            </a:extLst>
          </p:cNvPr>
          <p:cNvSpPr/>
          <p:nvPr/>
        </p:nvSpPr>
        <p:spPr>
          <a:xfrm>
            <a:off x="5762950" y="1868944"/>
            <a:ext cx="2114271" cy="4638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Docker Desktop </a:t>
            </a:r>
            <a:r>
              <a: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확인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A31E620-602D-4838-8B97-663F08EC83C4}"/>
              </a:ext>
            </a:extLst>
          </p:cNvPr>
          <p:cNvCxnSpPr>
            <a:endCxn id="5" idx="0"/>
          </p:cNvCxnSpPr>
          <p:nvPr/>
        </p:nvCxnSpPr>
        <p:spPr>
          <a:xfrm>
            <a:off x="3702205" y="1289081"/>
            <a:ext cx="3117881" cy="579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9C4DCD3-9A5F-4AA3-81FA-453D30242636}"/>
              </a:ext>
            </a:extLst>
          </p:cNvPr>
          <p:cNvCxnSpPr>
            <a:endCxn id="5" idx="2"/>
          </p:cNvCxnSpPr>
          <p:nvPr/>
        </p:nvCxnSpPr>
        <p:spPr>
          <a:xfrm flipV="1">
            <a:off x="2488952" y="2332835"/>
            <a:ext cx="4331134" cy="1186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5518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Nginx Port(80)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노출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39832-8959-4C68-9C6F-851FE76F4488}"/>
              </a:ext>
            </a:extLst>
          </p:cNvPr>
          <p:cNvSpPr txBox="1"/>
          <p:nvPr/>
        </p:nvSpPr>
        <p:spPr>
          <a:xfrm>
            <a:off x="720000" y="1193292"/>
            <a:ext cx="7395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rm my-nginx  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my-nginx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run –d –p 8080:80 --name</a:t>
            </a:r>
            <a:r>
              <a:rPr lang="ko-KR" altLang="en-US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my-nginx</a:t>
            </a:r>
            <a:r>
              <a:rPr lang="ko-KR" altLang="en-US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nginx</a:t>
            </a:r>
          </a:p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4b023818e8a3198dd0a9ce55d3e4cd412af2fa4bd4a5131d80988de57429e371</a:t>
            </a:r>
            <a:endParaRPr lang="ko-KR" altLang="en-US" sz="11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A92827C-A274-4D66-B282-1B0A026A26EB}"/>
              </a:ext>
            </a:extLst>
          </p:cNvPr>
          <p:cNvSpPr/>
          <p:nvPr/>
        </p:nvSpPr>
        <p:spPr>
          <a:xfrm>
            <a:off x="5762950" y="1868944"/>
            <a:ext cx="2814568" cy="4638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[</a:t>
            </a:r>
            <a:r>
              <a: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외부포트</a:t>
            </a:r>
            <a:r>
              <a:rPr lang="en-US" altLang="ko-K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]:[</a:t>
            </a:r>
            <a:r>
              <a: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컨테이너 내부 포트</a:t>
            </a:r>
            <a:r>
              <a:rPr lang="en-US" altLang="ko-K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]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9C4DCD3-9A5F-4AA3-81FA-453D30242636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2413124" y="1708367"/>
            <a:ext cx="3349826" cy="392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EE927B09-567F-4865-A790-ACEC3CA5F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248" y="2477808"/>
            <a:ext cx="6133171" cy="182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77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Nginx Welcome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메시지 변경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39832-8959-4C68-9C6F-851FE76F4488}"/>
              </a:ext>
            </a:extLst>
          </p:cNvPr>
          <p:cNvSpPr txBox="1"/>
          <p:nvPr/>
        </p:nvSpPr>
        <p:spPr>
          <a:xfrm>
            <a:off x="720000" y="1193292"/>
            <a:ext cx="739530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exec -</a:t>
            </a:r>
            <a:r>
              <a:rPr lang="en-US" altLang="ko-KR" sz="11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ti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my-nginx bash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root@9b74722f16bc:/# ls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bin   dev                  docker-entrypoint.sh  home  lib64  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mnt</a:t>
            </a:r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proc  run   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srv</a:t>
            </a:r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tmp</a:t>
            </a:r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var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boot  docker-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entrypoint.d</a:t>
            </a:r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etc</a:t>
            </a:r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               lib   media  opt  root  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sbin</a:t>
            </a:r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sys  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usr</a:t>
            </a:r>
            <a:endParaRPr lang="en-US" altLang="ko-KR" sz="11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root@9b74722f16bc:/#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cd /</a:t>
            </a:r>
            <a:r>
              <a:rPr lang="en-US" altLang="ko-KR" sz="11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usr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/share/nginx/html/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root@9b74722f16bc:/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usr</a:t>
            </a:r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/share/nginx/html#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ls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50x.html  index.html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root@9b74722f16bc:/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usr</a:t>
            </a:r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/share/nginx/html# </a:t>
            </a:r>
            <a:r>
              <a:rPr lang="en-US" altLang="ko-KR" sz="11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echo "Hello World" &gt; index.html</a:t>
            </a:r>
          </a:p>
          <a:p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root@9b74722f16bc:/</a:t>
            </a:r>
            <a:r>
              <a:rPr lang="en-US" altLang="ko-KR" sz="11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usr</a:t>
            </a:r>
            <a:r>
              <a:rPr lang="en-US" altLang="ko-KR" sz="11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/share/nginx/html# &lt;Ctrl + d&gt;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EE6B33E-4010-434D-B789-155D31184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871" y="3122473"/>
            <a:ext cx="7203688" cy="7245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0D0F0F-5ABA-49EB-82D2-8A125DD3C0F6}"/>
              </a:ext>
            </a:extLst>
          </p:cNvPr>
          <p:cNvSpPr txBox="1"/>
          <p:nvPr/>
        </p:nvSpPr>
        <p:spPr>
          <a:xfrm>
            <a:off x="3983216" y="3568390"/>
            <a:ext cx="3563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-t : </a:t>
            </a:r>
            <a:r>
              <a:rPr lang="ko-KR" altLang="en-US" sz="1200" dirty="0"/>
              <a:t>가상 </a:t>
            </a:r>
            <a:r>
              <a:rPr lang="en-US" altLang="ko-KR" sz="1200" dirty="0" err="1"/>
              <a:t>tty</a:t>
            </a:r>
            <a:r>
              <a:rPr lang="ko-KR" altLang="en-US" sz="1200" dirty="0"/>
              <a:t>를 사용</a:t>
            </a:r>
            <a:br>
              <a:rPr lang="en-US" altLang="ko-KR" sz="1200" dirty="0"/>
            </a:br>
            <a:r>
              <a:rPr lang="en-US" altLang="ko-KR" sz="1200" dirty="0"/>
              <a:t>-</a:t>
            </a:r>
            <a:r>
              <a:rPr lang="en-US" altLang="ko-KR" sz="1200" dirty="0" err="1"/>
              <a:t>i</a:t>
            </a:r>
            <a:r>
              <a:rPr lang="en-US" altLang="ko-KR" sz="1200" dirty="0"/>
              <a:t> : </a:t>
            </a:r>
            <a:r>
              <a:rPr lang="ko-KR" altLang="en-US" sz="1200" dirty="0"/>
              <a:t>표준 입출력을 사용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AC3316D-CA62-49EE-9F6E-23AC48315E42}"/>
              </a:ext>
            </a:extLst>
          </p:cNvPr>
          <p:cNvCxnSpPr>
            <a:endCxn id="6" idx="1"/>
          </p:cNvCxnSpPr>
          <p:nvPr/>
        </p:nvCxnSpPr>
        <p:spPr>
          <a:xfrm>
            <a:off x="1940312" y="1351528"/>
            <a:ext cx="2042904" cy="2447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900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Nginx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컨테이너 및 이미지 삭제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39832-8959-4C68-9C6F-851FE76F4488}"/>
              </a:ext>
            </a:extLst>
          </p:cNvPr>
          <p:cNvSpPr txBox="1"/>
          <p:nvPr/>
        </p:nvSpPr>
        <p:spPr>
          <a:xfrm>
            <a:off x="720000" y="1193292"/>
            <a:ext cx="73953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</a:t>
            </a:r>
            <a:r>
              <a:rPr lang="en-US" altLang="ko-KR" sz="9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ps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-a</a:t>
            </a:r>
          </a:p>
          <a:p>
            <a:r>
              <a:rPr lang="en-US" altLang="ko-KR" sz="900" dirty="0">
                <a:latin typeface="D2Coding" panose="020B0609020101020101" pitchFamily="49" charset="-127"/>
                <a:ea typeface="D2Coding" panose="020B0609020101020101" pitchFamily="49" charset="-127"/>
              </a:rPr>
              <a:t>CONTAINER ID   IMAGE            COMMAND                  CREATED          STATUS                     PORTS     NAMES</a:t>
            </a:r>
          </a:p>
          <a:p>
            <a:r>
              <a:rPr lang="en-US" altLang="ko-KR" sz="9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9b74722f16bc</a:t>
            </a:r>
            <a:r>
              <a:rPr lang="en-US" altLang="ko-KR" sz="900" dirty="0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sz="9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nginx</a:t>
            </a:r>
            <a:r>
              <a:rPr lang="en-US" altLang="ko-KR" sz="9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    "/docker-</a:t>
            </a:r>
            <a:r>
              <a:rPr lang="en-US" altLang="ko-KR" sz="9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entrypoint</a:t>
            </a:r>
            <a:r>
              <a:rPr lang="en-US" altLang="ko-KR" sz="900" dirty="0">
                <a:latin typeface="D2Coding" panose="020B0609020101020101" pitchFamily="49" charset="-127"/>
                <a:ea typeface="D2Coding" panose="020B0609020101020101" pitchFamily="49" charset="-127"/>
              </a:rPr>
              <a:t>.…"   26 minutes ago   Exited (0) 3 minutes ago             </a:t>
            </a:r>
            <a:r>
              <a:rPr lang="en-US" altLang="ko-KR" sz="9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my-nginx</a:t>
            </a:r>
          </a:p>
          <a:p>
            <a:r>
              <a:rPr lang="en-US" altLang="ko-KR" sz="900" dirty="0">
                <a:latin typeface="D2Coding" panose="020B0609020101020101" pitchFamily="49" charset="-127"/>
                <a:ea typeface="D2Coding" panose="020B0609020101020101" pitchFamily="49" charset="-127"/>
              </a:rPr>
              <a:t>bddf0473d352   simpleecho:1.0   "echo hello"             23 hours ago     Exited (0) 2 hours ago               </a:t>
            </a:r>
            <a:r>
              <a:rPr lang="en-US" altLang="ko-KR" sz="9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simpledemo</a:t>
            </a:r>
            <a:endParaRPr lang="en-US" altLang="ko-KR" sz="9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dirty="0">
                <a:latin typeface="D2Coding" panose="020B0609020101020101" pitchFamily="49" charset="-127"/>
                <a:ea typeface="D2Coding" panose="020B0609020101020101" pitchFamily="49" charset="-127"/>
              </a:rPr>
              <a:t>05b783a8f81c   simpleecho:1.0   "echo hello"             23 hours ago     Exited (0) 23 hours ago              </a:t>
            </a:r>
            <a:r>
              <a:rPr lang="en-US" altLang="ko-KR" sz="9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fervent_newton</a:t>
            </a:r>
            <a:endParaRPr lang="en-US" altLang="ko-KR" sz="9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stop my-nginx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my-nginx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</a:t>
            </a:r>
            <a:r>
              <a:rPr lang="en-US" altLang="ko-KR" sz="9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rmi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nginx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Error response from daemon: conflict: unable to remove repository reference "nginx" (must force) - container </a:t>
            </a:r>
            <a:r>
              <a:rPr lang="en-US" altLang="ko-KR" sz="9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9b74722f16bc</a:t>
            </a:r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is using its referenced image </a:t>
            </a:r>
            <a:r>
              <a:rPr lang="en-US" altLang="ko-KR" sz="9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605c77e624dd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rm 9b74722f16bc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9b74722f16bc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</a:t>
            </a:r>
            <a:r>
              <a:rPr lang="en-US" altLang="ko-KR" sz="9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rmi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nginx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Untagged: </a:t>
            </a:r>
            <a:r>
              <a:rPr lang="en-US" altLang="ko-KR" sz="9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nginx:latest</a:t>
            </a:r>
            <a:endParaRPr lang="en-US" altLang="ko-KR" sz="9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Untagged: nginx@sha256:0d17b565c37bcbd895e9d92315a05c1c3c9a29f762b011a10c54a66cd53c9b31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Deleted: sha256:605c77e624ddb75e6110f997c58876baa13f8754486b461117934b24a9dc3a85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Deleted: sha256:b625d8e29573fa369e799ca7c5df8b7a902126d2b7cbeb390af59e4b9e1210c5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Deleted: sha256:7850d382fb05e393e211067c5ca0aada2111fcbe550a90fed04d1c634bd31a14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Deleted: sha256:02b80ac2055edd757a996c3d554e6a8906fd3521e14d1227440afd5163a5f1c4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Deleted: sha256:b92aa5824592ecb46e6d169f8e694a99150ccef01a2aabea7b9c02356cdabe7c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Deleted: sha256:780238f18c540007376dd5e904f583896a69fe620876cabc06977a3af4ba4fb5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Deleted: sha256:2edcec3590a4ec7f40cf0743c15d78fb39d8326bc029073b41ef9727da6c851f</a:t>
            </a:r>
          </a:p>
        </p:txBody>
      </p:sp>
    </p:spTree>
    <p:extLst>
      <p:ext uri="{BB962C8B-B14F-4D97-AF65-F5344CB8AC3E}">
        <p14:creationId xmlns:p14="http://schemas.microsoft.com/office/powerpoint/2010/main" val="4275731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볼륨 마운트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39832-8959-4C68-9C6F-851FE76F4488}"/>
              </a:ext>
            </a:extLst>
          </p:cNvPr>
          <p:cNvSpPr txBox="1"/>
          <p:nvPr/>
        </p:nvSpPr>
        <p:spPr>
          <a:xfrm>
            <a:off x="720000" y="1193292"/>
            <a:ext cx="73953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9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pwd</a:t>
            </a:r>
            <a:endParaRPr lang="en-US" altLang="ko-KR" sz="900" dirty="0">
              <a:solidFill>
                <a:srgbClr val="FF0000"/>
              </a:solidFill>
              <a:highlight>
                <a:srgbClr val="FFFF00"/>
              </a:highlight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dirty="0">
                <a:latin typeface="D2Coding" panose="020B0609020101020101" pitchFamily="49" charset="-127"/>
                <a:ea typeface="D2Coding" panose="020B0609020101020101" pitchFamily="49" charset="-127"/>
              </a:rPr>
              <a:t>bash: /d/docker-k8s-hands-on: Is a directory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$ 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docker run --name my-nginx -p 8080:80  -v $(</a:t>
            </a:r>
            <a:r>
              <a:rPr lang="en-US" altLang="ko-KR" sz="9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pwd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)/</a:t>
            </a:r>
            <a:r>
              <a:rPr lang="en-US" altLang="ko-KR" sz="9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doc_root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/:/</a:t>
            </a:r>
            <a:r>
              <a:rPr lang="en-US" altLang="ko-KR" sz="9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usr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/share/nginx/</a:t>
            </a:r>
            <a:r>
              <a:rPr lang="en-US" altLang="ko-KR" sz="900" dirty="0" err="1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html:rw</a:t>
            </a:r>
            <a:r>
              <a:rPr lang="en-US" altLang="ko-KR" sz="900" dirty="0">
                <a:solidFill>
                  <a:srgbClr val="FF0000"/>
                </a:solidFill>
                <a:highlight>
                  <a:srgbClr val="FFFF00"/>
                </a:highlight>
                <a:latin typeface="D2Coding" panose="020B0609020101020101" pitchFamily="49" charset="-127"/>
                <a:ea typeface="D2Coding" panose="020B0609020101020101" pitchFamily="49" charset="-127"/>
              </a:rPr>
              <a:t> -d nginx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Unable to find image '</a:t>
            </a:r>
            <a:r>
              <a:rPr lang="en-US" altLang="ko-KR" sz="9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nginx:latest</a:t>
            </a:r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' locally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latest: Pulling from library/nginx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a2abf6c4d29d: Pull complete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a9edb18cadd1: Pull complete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589b7251471a: Pull complete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186b1aaa4aa6: Pull complete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b4df32aa5a72: Pull complete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a0bcbecc962e: Pull complete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Digest: sha256:0d17b565c37bcbd895e9d92315a05c1c3c9a29f762b011a10c54a66cd53c9b31</a:t>
            </a: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Status: Downloaded newer image for </a:t>
            </a:r>
            <a:r>
              <a:rPr lang="en-US" altLang="ko-KR" sz="9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nginx:latest</a:t>
            </a:r>
            <a:endParaRPr lang="en-US" altLang="ko-KR" sz="9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Facaa9fca4b22152b65ebbe0e810f29ee8e232c1e246b5f89c17373058c62c9c</a:t>
            </a:r>
          </a:p>
          <a:p>
            <a:endParaRPr lang="en-US" altLang="ko-KR" sz="9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docker-k8s-hands-on/lab/day1/lab2/index.html </a:t>
            </a:r>
            <a:r>
              <a:rPr lang="ko-KR" altLang="en-US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파일을 </a:t>
            </a:r>
            <a:r>
              <a:rPr lang="en-US" altLang="ko-KR" sz="9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doc_root</a:t>
            </a:r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파일로 카피</a:t>
            </a:r>
            <a:endParaRPr lang="en-US" altLang="ko-KR" sz="9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# </a:t>
            </a:r>
            <a:r>
              <a:rPr lang="ko-KR" altLang="en-US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브라우저에서 확인</a:t>
            </a:r>
            <a:r>
              <a:rPr lang="en-US" altLang="ko-KR" sz="9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(localhost:8080)</a:t>
            </a:r>
          </a:p>
          <a:p>
            <a:endParaRPr lang="en-US" altLang="ko-KR" sz="9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6187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Agenda</a:t>
            </a:r>
            <a:endParaRPr dirty="0">
              <a:latin typeface="+mj-lt"/>
            </a:endParaRPr>
          </a:p>
        </p:txBody>
      </p:sp>
      <p:sp>
        <p:nvSpPr>
          <p:cNvPr id="270" name="Google Shape;270;p32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Dockerfile</a:t>
            </a:r>
            <a:br>
              <a:rPr lang="en-US" altLang="ko-KR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</a:br>
            <a:br>
              <a:rPr lang="en-US" altLang="ko-KR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</a:br>
            <a:endParaRPr lang="en-US" altLang="ko-KR" dirty="0">
              <a:solidFill>
                <a:schemeClr val="dk1"/>
              </a:solidFill>
              <a:latin typeface="BM JUA OTF" panose="020B0600000101010101" charset="-127"/>
              <a:ea typeface="BM JUA OTF" panose="020B0600000101010101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도커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이전</a:t>
            </a:r>
            <a:r>
              <a:rPr lang="en-US" altLang="ko-KR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/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이후</a:t>
            </a:r>
            <a:endParaRPr lang="en-US" altLang="ko-KR" dirty="0">
              <a:solidFill>
                <a:schemeClr val="dk1"/>
              </a:solidFill>
              <a:latin typeface="BM JUA OTF" panose="020B0600000101010101" charset="-127"/>
              <a:ea typeface="BM JUA OTF" panose="020B0600000101010101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도커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장단점</a:t>
            </a:r>
            <a:endParaRPr lang="en-US" altLang="ko-KR" dirty="0">
              <a:solidFill>
                <a:schemeClr val="dk1"/>
              </a:solidFill>
              <a:latin typeface="BM JUA OTF" panose="020B0600000101010101" charset="-127"/>
              <a:ea typeface="BM JUA OTF" panose="020B0600000101010101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가상 </a:t>
            </a: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머신과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</a:t>
            </a: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도커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</a:t>
            </a:r>
            <a:r>
              <a:rPr lang="en-US" altLang="ko-KR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1</a:t>
            </a: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가상 </a:t>
            </a: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머신과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</a:t>
            </a: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도커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</a:t>
            </a:r>
            <a:r>
              <a:rPr lang="en-US" altLang="ko-KR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2</a:t>
            </a:r>
          </a:p>
          <a:p>
            <a:pPr lvl="0" indent="-307975">
              <a:buClr>
                <a:schemeClr val="dk1"/>
              </a:buClr>
              <a:buSzPts val="1250"/>
            </a:pPr>
            <a:r>
              <a:rPr lang="ko-KR" altLang="en-US" dirty="0">
                <a:latin typeface="BM JUA OTF" panose="020B0600000101010101" charset="-127"/>
                <a:ea typeface="BM JUA OTF" panose="020B0600000101010101" charset="-127"/>
              </a:rPr>
              <a:t>가상 </a:t>
            </a:r>
            <a:r>
              <a:rPr lang="ko-KR" altLang="en-US" dirty="0" err="1">
                <a:latin typeface="BM JUA OTF" panose="020B0600000101010101" charset="-127"/>
                <a:ea typeface="BM JUA OTF" panose="020B0600000101010101" charset="-127"/>
              </a:rPr>
              <a:t>머신과</a:t>
            </a:r>
            <a:r>
              <a:rPr lang="ko-KR" altLang="en-US" dirty="0">
                <a:latin typeface="BM JUA OTF" panose="020B0600000101010101" charset="-127"/>
                <a:ea typeface="BM JUA OTF" panose="020B0600000101010101" charset="-127"/>
              </a:rPr>
              <a:t> </a:t>
            </a:r>
            <a:r>
              <a:rPr lang="ko-KR" altLang="en-US" dirty="0" err="1">
                <a:latin typeface="BM JUA OTF" panose="020B0600000101010101" charset="-127"/>
                <a:ea typeface="BM JUA OTF" panose="020B0600000101010101" charset="-127"/>
              </a:rPr>
              <a:t>도커의</a:t>
            </a:r>
            <a:r>
              <a:rPr lang="ko-KR" altLang="en-US" dirty="0">
                <a:latin typeface="BM JUA OTF" panose="020B0600000101010101" charset="-127"/>
                <a:ea typeface="BM JUA OTF" panose="020B0600000101010101" charset="-127"/>
              </a:rPr>
              <a:t> 차이</a:t>
            </a:r>
            <a:endParaRPr dirty="0">
              <a:solidFill>
                <a:schemeClr val="dk1"/>
              </a:solidFill>
              <a:latin typeface="BM JUA OTF" panose="020B0600000101010101" charset="-127"/>
              <a:ea typeface="BM JUA OTF" panose="020B0600000101010101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도커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</a:t>
            </a: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아키텍쳐</a:t>
            </a:r>
            <a:endParaRPr lang="en-US" altLang="ko-KR" dirty="0">
              <a:solidFill>
                <a:schemeClr val="dk1"/>
              </a:solidFill>
              <a:latin typeface="BM JUA OTF" panose="020B0600000101010101" charset="-127"/>
              <a:ea typeface="BM JUA OTF" panose="020B0600000101010101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en-US" altLang="ko-KR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Public Cloud Container Service</a:t>
            </a: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도커의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한계</a:t>
            </a:r>
            <a:endParaRPr lang="en-US" altLang="ko-KR" dirty="0">
              <a:solidFill>
                <a:schemeClr val="dk1"/>
              </a:solidFill>
              <a:latin typeface="BM JUA OTF" panose="020B0600000101010101" charset="-127"/>
              <a:ea typeface="BM JUA OTF" panose="020B0600000101010101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도커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허브</a:t>
            </a:r>
            <a:endParaRPr lang="en-US" altLang="ko-KR" dirty="0">
              <a:solidFill>
                <a:schemeClr val="dk1"/>
              </a:solidFill>
              <a:latin typeface="BM JUA OTF" panose="020B0600000101010101" charset="-127"/>
              <a:ea typeface="BM JUA OTF" panose="020B0600000101010101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ko-KR" altLang="en-US" dirty="0" err="1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도커</a:t>
            </a:r>
            <a:r>
              <a:rPr lang="ko-KR" altLang="en-US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 </a:t>
            </a:r>
            <a:r>
              <a:rPr lang="en-US" altLang="ko-KR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Registry</a:t>
            </a: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en-US" altLang="ko-KR" dirty="0">
                <a:solidFill>
                  <a:schemeClr val="dk1"/>
                </a:solidFill>
                <a:latin typeface="BM JUA OTF" panose="020B0600000101010101" charset="-127"/>
                <a:ea typeface="BM JUA OTF" panose="020B0600000101010101" charset="-127"/>
              </a:rPr>
              <a:t>Public Cloud Registry</a:t>
            </a: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Engine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과 </a:t>
            </a:r>
            <a:r>
              <a:rPr lang="en-US" altLang="ko-KR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Containerd</a:t>
            </a:r>
            <a:endParaRPr lang="en-US" altLang="ko-KR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Engine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과 </a:t>
            </a:r>
            <a:r>
              <a:rPr lang="en-US" altLang="ko-KR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Containerd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성능 비교</a:t>
            </a:r>
            <a:endParaRPr lang="en-US" altLang="ko-KR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endParaRPr lang="en-US" altLang="ko-KR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endParaRPr sz="12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환경 준비 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#1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CDCB070-C931-4AC6-B6A3-6A5E047A8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133" y="1155439"/>
            <a:ext cx="6351734" cy="359269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34279A6-D531-4BFD-820F-01D58197F03A}"/>
              </a:ext>
            </a:extLst>
          </p:cNvPr>
          <p:cNvSpPr/>
          <p:nvPr/>
        </p:nvSpPr>
        <p:spPr>
          <a:xfrm>
            <a:off x="3541627" y="3528246"/>
            <a:ext cx="2488953" cy="3568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233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10D990E-3120-46A5-9846-C587CA64D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5044" y="1071034"/>
            <a:ext cx="6601791" cy="3734138"/>
          </a:xfrm>
          <a:prstGeom prst="rect">
            <a:avLst/>
          </a:prstGeom>
        </p:spPr>
      </p:pic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환경 준비 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#2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34279A6-D531-4BFD-820F-01D58197F03A}"/>
              </a:ext>
            </a:extLst>
          </p:cNvPr>
          <p:cNvSpPr/>
          <p:nvPr/>
        </p:nvSpPr>
        <p:spPr>
          <a:xfrm>
            <a:off x="3699444" y="2596145"/>
            <a:ext cx="929789" cy="1691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15EBA2C-6817-4C14-94EB-2DFF6D08CFF8}"/>
              </a:ext>
            </a:extLst>
          </p:cNvPr>
          <p:cNvSpPr/>
          <p:nvPr/>
        </p:nvSpPr>
        <p:spPr>
          <a:xfrm>
            <a:off x="2332267" y="2680631"/>
            <a:ext cx="929789" cy="1691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747E6E7-F223-4801-BFC9-385D8CC9AAC2}"/>
              </a:ext>
            </a:extLst>
          </p:cNvPr>
          <p:cNvSpPr/>
          <p:nvPr/>
        </p:nvSpPr>
        <p:spPr>
          <a:xfrm>
            <a:off x="7022502" y="4303873"/>
            <a:ext cx="763524" cy="3002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957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환경 확인 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#1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1843C3F-6DC2-4372-B612-2737616C7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438" y="1042192"/>
            <a:ext cx="6707124" cy="368135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6651011-C5E8-42EF-8F6C-D18B04921DB5}"/>
              </a:ext>
            </a:extLst>
          </p:cNvPr>
          <p:cNvSpPr/>
          <p:nvPr/>
        </p:nvSpPr>
        <p:spPr>
          <a:xfrm>
            <a:off x="2738628" y="2020824"/>
            <a:ext cx="109728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277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F90B6EF-726E-45DA-B6B3-61EDAC3BB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592" y="1161637"/>
            <a:ext cx="6377940" cy="3498292"/>
          </a:xfrm>
          <a:prstGeom prst="rect">
            <a:avLst/>
          </a:prstGeom>
        </p:spPr>
      </p:pic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환경 확인 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#2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6651011-C5E8-42EF-8F6C-D18B04921DB5}"/>
              </a:ext>
            </a:extLst>
          </p:cNvPr>
          <p:cNvSpPr/>
          <p:nvPr/>
        </p:nvSpPr>
        <p:spPr>
          <a:xfrm>
            <a:off x="3781044" y="1342212"/>
            <a:ext cx="1010412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8B6DB32-1346-448D-A0C9-6BAC1EF748B1}"/>
              </a:ext>
            </a:extLst>
          </p:cNvPr>
          <p:cNvSpPr/>
          <p:nvPr/>
        </p:nvSpPr>
        <p:spPr>
          <a:xfrm>
            <a:off x="3736848" y="1787220"/>
            <a:ext cx="1010412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811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6" name="AutoShape 6">
            <a:extLst>
              <a:ext uri="{FF2B5EF4-FFF2-40B4-BE49-F238E27FC236}">
                <a16:creationId xmlns:a16="http://schemas.microsoft.com/office/drawing/2014/main" id="{34E4A134-84BB-44D4-95A6-977EA62989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AutoShape 8">
            <a:extLst>
              <a:ext uri="{FF2B5EF4-FFF2-40B4-BE49-F238E27FC236}">
                <a16:creationId xmlns:a16="http://schemas.microsoft.com/office/drawing/2014/main" id="{609C18A6-6CE2-4451-9377-2E7E192984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50DCBDB-79DA-4638-8C9E-F3B93FCF368A}"/>
              </a:ext>
            </a:extLst>
          </p:cNvPr>
          <p:cNvGrpSpPr/>
          <p:nvPr/>
        </p:nvGrpSpPr>
        <p:grpSpPr>
          <a:xfrm>
            <a:off x="391533" y="1017600"/>
            <a:ext cx="3064658" cy="1921366"/>
            <a:chOff x="895350" y="1017600"/>
            <a:chExt cx="3064658" cy="1921366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A93B2311-50A1-45EE-818A-8B15062DD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5350" y="1017600"/>
              <a:ext cx="3064658" cy="1921366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1C2E885-178F-46A1-98E8-37AFC7758257}"/>
                </a:ext>
              </a:extLst>
            </p:cNvPr>
            <p:cNvSpPr txBox="1"/>
            <p:nvPr/>
          </p:nvSpPr>
          <p:spPr>
            <a:xfrm>
              <a:off x="1342567" y="2508392"/>
              <a:ext cx="197967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/>
                <a:t>&lt;lab/day1/lab2/</a:t>
              </a:r>
              <a:r>
                <a:rPr lang="en-US" altLang="ko-KR" sz="800" dirty="0" err="1"/>
                <a:t>simple.dockerfile</a:t>
              </a:r>
              <a:r>
                <a:rPr lang="en-US" altLang="ko-KR" sz="800" dirty="0"/>
                <a:t>&gt;</a:t>
              </a:r>
              <a:endParaRPr lang="ko-KR" altLang="en-US" sz="800" dirty="0"/>
            </a:p>
          </p:txBody>
        </p:sp>
      </p:grpSp>
      <p:pic>
        <p:nvPicPr>
          <p:cNvPr id="32" name="그림 31">
            <a:extLst>
              <a:ext uri="{FF2B5EF4-FFF2-40B4-BE49-F238E27FC236}">
                <a16:creationId xmlns:a16="http://schemas.microsoft.com/office/drawing/2014/main" id="{CF9F93E5-8D23-4FA6-93B5-0362817A0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0861" y="732055"/>
            <a:ext cx="4485267" cy="4077913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6A54B392-915E-4F98-A384-ED9504FB17AB}"/>
              </a:ext>
            </a:extLst>
          </p:cNvPr>
          <p:cNvSpPr/>
          <p:nvPr/>
        </p:nvSpPr>
        <p:spPr>
          <a:xfrm>
            <a:off x="4572000" y="1170000"/>
            <a:ext cx="2066544" cy="137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빌드 </a:t>
            </a:r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overview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E3CB65-4AC3-480E-8714-917ACC96FE9D}"/>
              </a:ext>
            </a:extLst>
          </p:cNvPr>
          <p:cNvSpPr txBox="1"/>
          <p:nvPr/>
        </p:nvSpPr>
        <p:spPr>
          <a:xfrm>
            <a:off x="838750" y="2985516"/>
            <a:ext cx="351836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-f</a:t>
            </a:r>
            <a:r>
              <a:rPr lang="ko-KR" altLang="en-US" sz="1100" dirty="0"/>
              <a:t> </a:t>
            </a:r>
            <a:r>
              <a:rPr lang="en-US" altLang="ko-KR" sz="1100" dirty="0"/>
              <a:t>: &lt;</a:t>
            </a:r>
            <a:r>
              <a:rPr lang="en-US" altLang="ko-KR" sz="1100" dirty="0" err="1"/>
              <a:t>dockerfile</a:t>
            </a:r>
            <a:r>
              <a:rPr lang="en-US" altLang="ko-KR" sz="1100" dirty="0"/>
              <a:t> name&gt;</a:t>
            </a:r>
          </a:p>
          <a:p>
            <a:endParaRPr lang="en-US" altLang="ko-KR" sz="1100" dirty="0"/>
          </a:p>
          <a:p>
            <a:r>
              <a:rPr lang="en-US" altLang="ko-KR" sz="1100" dirty="0"/>
              <a:t>-t : &lt;image name[:image tag number]&gt;</a:t>
            </a:r>
          </a:p>
          <a:p>
            <a:endParaRPr lang="en-US" altLang="ko-KR" sz="1100" dirty="0"/>
          </a:p>
          <a:p>
            <a:r>
              <a:rPr lang="en-US" altLang="ko-KR" sz="1100" dirty="0"/>
              <a:t>./ : </a:t>
            </a:r>
            <a:r>
              <a:rPr lang="en-US" altLang="ko-KR" sz="1100" dirty="0" err="1"/>
              <a:t>dockerfile</a:t>
            </a:r>
            <a:r>
              <a:rPr lang="en-US" altLang="ko-KR" sz="1100" dirty="0"/>
              <a:t> </a:t>
            </a:r>
            <a:r>
              <a:rPr lang="ko-KR" altLang="en-US" sz="1100" dirty="0"/>
              <a:t>의 위치</a:t>
            </a:r>
            <a:r>
              <a:rPr lang="en-US" altLang="ko-KR" sz="1100" dirty="0"/>
              <a:t>(</a:t>
            </a:r>
            <a:r>
              <a:rPr lang="ko-KR" altLang="en-US" sz="1100" dirty="0" err="1"/>
              <a:t>현재디렉토리</a:t>
            </a:r>
            <a:r>
              <a:rPr lang="en-US" altLang="ko-KR" sz="1100" dirty="0"/>
              <a:t>)</a:t>
            </a:r>
          </a:p>
          <a:p>
            <a:endParaRPr lang="en-US" altLang="ko-KR" sz="1100" dirty="0"/>
          </a:p>
          <a:p>
            <a:r>
              <a:rPr lang="en-US" altLang="ko-KR" sz="1100" dirty="0"/>
              <a:t>(*) </a:t>
            </a:r>
            <a:r>
              <a:rPr lang="en-US" altLang="ko-KR" sz="1100" dirty="0" err="1"/>
              <a:t>dockerfile</a:t>
            </a:r>
            <a:r>
              <a:rPr lang="en-US" altLang="ko-KR" sz="1100" dirty="0"/>
              <a:t> </a:t>
            </a:r>
            <a:r>
              <a:rPr lang="ko-KR" altLang="en-US" sz="1100" dirty="0"/>
              <a:t>이름이 </a:t>
            </a:r>
            <a:r>
              <a:rPr lang="en-US" altLang="ko-KR" sz="1100" dirty="0" err="1"/>
              <a:t>Dockerfile</a:t>
            </a:r>
            <a:r>
              <a:rPr lang="ko-KR" altLang="en-US" sz="1100" dirty="0"/>
              <a:t>이라면 파일 이름 지정 불필요</a:t>
            </a: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DE3D1740-AF31-4AC3-B051-438EA1B8CD71}"/>
              </a:ext>
            </a:extLst>
          </p:cNvPr>
          <p:cNvSpPr/>
          <p:nvPr/>
        </p:nvSpPr>
        <p:spPr>
          <a:xfrm>
            <a:off x="373917" y="1495800"/>
            <a:ext cx="413139" cy="289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ko-KR" altLang="en-US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9E4963F4-4387-4E9C-8764-7A55F170506C}"/>
              </a:ext>
            </a:extLst>
          </p:cNvPr>
          <p:cNvSpPr/>
          <p:nvPr/>
        </p:nvSpPr>
        <p:spPr>
          <a:xfrm>
            <a:off x="4006461" y="1111800"/>
            <a:ext cx="413139" cy="289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70036AE-7082-4671-BB54-548065AD8401}"/>
              </a:ext>
            </a:extLst>
          </p:cNvPr>
          <p:cNvSpPr txBox="1"/>
          <p:nvPr/>
        </p:nvSpPr>
        <p:spPr>
          <a:xfrm>
            <a:off x="720000" y="4645516"/>
            <a:ext cx="796612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kumimoji="1" lang="en-US" altLang="en-US" sz="700" dirty="0"/>
              <a:t>(Alpine Linux</a:t>
            </a:r>
            <a:r>
              <a:rPr kumimoji="1" lang="ko-KR" altLang="en-US" sz="700" dirty="0"/>
              <a:t>가 필요한 이유</a:t>
            </a:r>
            <a:r>
              <a:rPr kumimoji="1" lang="en-US" altLang="ko-KR" sz="700" dirty="0"/>
              <a:t>) </a:t>
            </a:r>
            <a:r>
              <a:rPr kumimoji="1" lang="en-US" altLang="ko-KR" sz="700" dirty="0">
                <a:hlinkClick r:id="rId5"/>
              </a:rPr>
              <a:t>https://namu.wiki/w/Alpine%20Linux</a:t>
            </a:r>
            <a:endParaRPr kumimoji="1" lang="ko-Kore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284123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34" grpId="0" animBg="1"/>
      <p:bldP spid="35" grpId="0"/>
      <p:bldP spid="37" grpId="0" animBg="1"/>
      <p:bldP spid="4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빌드 명령어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C80A0ED-D236-4B89-9B0A-4D1192B35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86" y="1268809"/>
            <a:ext cx="7906628" cy="260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419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0"/>
          <p:cNvSpPr txBox="1"/>
          <p:nvPr/>
        </p:nvSpPr>
        <p:spPr>
          <a:xfrm flipH="1">
            <a:off x="659112" y="4748138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&gt;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</a:t>
            </a:r>
            <a:r>
              <a:rPr lang="ko-KR" altLang="en-US" sz="1100" dirty="0" err="1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도커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 이전</a:t>
            </a:r>
            <a:r>
              <a:rPr lang="en-US" altLang="ko-KR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/</a:t>
            </a:r>
            <a:r>
              <a:rPr lang="ko-KR" altLang="en-US" sz="1100" dirty="0">
                <a:solidFill>
                  <a:schemeClr val="dk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이후</a:t>
            </a:r>
            <a:endParaRPr sz="1100" dirty="0">
              <a:solidFill>
                <a:schemeClr val="dk1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Docker Image </a:t>
            </a:r>
            <a:r>
              <a:rPr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확인</a:t>
            </a:r>
            <a:endParaRPr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BC3839-4F3F-458A-9C6F-F4944019B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731" y="1094673"/>
            <a:ext cx="6574537" cy="372143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87A124D-3CEF-4745-AF9F-F59A1B2C9690}"/>
              </a:ext>
            </a:extLst>
          </p:cNvPr>
          <p:cNvSpPr/>
          <p:nvPr/>
        </p:nvSpPr>
        <p:spPr>
          <a:xfrm>
            <a:off x="2683764" y="2571750"/>
            <a:ext cx="4032504" cy="4000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226A5C4-A087-47A0-98A4-5785267E285C}"/>
              </a:ext>
            </a:extLst>
          </p:cNvPr>
          <p:cNvSpPr/>
          <p:nvPr/>
        </p:nvSpPr>
        <p:spPr>
          <a:xfrm>
            <a:off x="1321260" y="1649954"/>
            <a:ext cx="1207056" cy="2017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301903"/>
      </p:ext>
    </p:extLst>
  </p:cSld>
  <p:clrMapOvr>
    <a:masterClrMapping/>
  </p:clrMapOvr>
</p:sld>
</file>

<file path=ppt/theme/theme1.xml><?xml version="1.0" encoding="utf-8"?>
<a:theme xmlns:a="http://schemas.openxmlformats.org/drawingml/2006/main" name="Korean Minimalist Style Pitch Deck by Slidesgo">
  <a:themeElements>
    <a:clrScheme name="Simple Light">
      <a:dk1>
        <a:srgbClr val="212739"/>
      </a:dk1>
      <a:lt1>
        <a:srgbClr val="ECEBF8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3544</TotalTime>
  <Words>787</Words>
  <Application>Microsoft Office PowerPoint</Application>
  <PresentationFormat>화면 슬라이드 쇼(16:9)</PresentationFormat>
  <Paragraphs>130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D2Coding</vt:lpstr>
      <vt:lpstr>Arial</vt:lpstr>
      <vt:lpstr>Malgun Gothic</vt:lpstr>
      <vt:lpstr>Bigshot One</vt:lpstr>
      <vt:lpstr>Nunito</vt:lpstr>
      <vt:lpstr>BM JUA OTF</vt:lpstr>
      <vt:lpstr>Georgia</vt:lpstr>
      <vt:lpstr>Calibri</vt:lpstr>
      <vt:lpstr>Roboto Condensed Light</vt:lpstr>
      <vt:lpstr>Korean Minimalist Style Pitch Deck by Slidesgo</vt:lpstr>
      <vt:lpstr>Docker  Kubernetes</vt:lpstr>
      <vt:lpstr>Agenda</vt:lpstr>
      <vt:lpstr>Docker 환경 준비 #1</vt:lpstr>
      <vt:lpstr>Docker 환경 준비 #2</vt:lpstr>
      <vt:lpstr>Docker 환경 확인 #1</vt:lpstr>
      <vt:lpstr>Docker 환경 확인 #2</vt:lpstr>
      <vt:lpstr>Docker 빌드 overview</vt:lpstr>
      <vt:lpstr>Docker 빌드 명령어</vt:lpstr>
      <vt:lpstr>Docker Image 확인</vt:lpstr>
      <vt:lpstr>Docker 컨테이너 실행</vt:lpstr>
      <vt:lpstr>Docker 컨테이너 실행</vt:lpstr>
      <vt:lpstr>Docker 컨테이너 실행</vt:lpstr>
      <vt:lpstr>Nginx 컨테이너 run/stop/restart</vt:lpstr>
      <vt:lpstr>Nginx Port(80) 노출</vt:lpstr>
      <vt:lpstr>Nginx Welcome 메시지 변경</vt:lpstr>
      <vt:lpstr>Nginx 컨테이너 및 이미지 삭제</vt:lpstr>
      <vt:lpstr>볼륨 마운트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 Kubernetes</dc:title>
  <cp:lastModifiedBy>changho choo</cp:lastModifiedBy>
  <cp:revision>54</cp:revision>
  <dcterms:modified xsi:type="dcterms:W3CDTF">2022-01-11T10:41:35Z</dcterms:modified>
</cp:coreProperties>
</file>